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9" r:id="rId3"/>
    <p:sldId id="282" r:id="rId4"/>
    <p:sldId id="284" r:id="rId5"/>
    <p:sldId id="259" r:id="rId6"/>
    <p:sldId id="260" r:id="rId7"/>
    <p:sldId id="261" r:id="rId8"/>
    <p:sldId id="262" r:id="rId9"/>
    <p:sldId id="263" r:id="rId10"/>
    <p:sldId id="281" r:id="rId11"/>
    <p:sldId id="285" r:id="rId12"/>
    <p:sldId id="286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1" r:id="rId21"/>
    <p:sldId id="280" r:id="rId22"/>
    <p:sldId id="283" r:id="rId23"/>
    <p:sldId id="270" r:id="rId24"/>
    <p:sldId id="287" r:id="rId25"/>
    <p:sldId id="267" r:id="rId26"/>
    <p:sldId id="265" r:id="rId27"/>
    <p:sldId id="268" r:id="rId28"/>
    <p:sldId id="28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96" userDrawn="1">
          <p15:clr>
            <a:srgbClr val="A4A3A4"/>
          </p15:clr>
        </p15:guide>
        <p15:guide id="3" pos="360" userDrawn="1">
          <p15:clr>
            <a:srgbClr val="A4A3A4"/>
          </p15:clr>
        </p15:guide>
        <p15:guide id="4" pos="38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209"/>
    <a:srgbClr val="0874C2"/>
    <a:srgbClr val="FF3D3D"/>
    <a:srgbClr val="93D152"/>
    <a:srgbClr val="02B1F0"/>
    <a:srgbClr val="A3A5AA"/>
    <a:srgbClr val="FAF5EB"/>
    <a:srgbClr val="636466"/>
    <a:srgbClr val="F3E6CD"/>
    <a:srgbClr val="BCBE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7576" autoAdjust="0"/>
  </p:normalViewPr>
  <p:slideViewPr>
    <p:cSldViewPr snapToGrid="0" snapToObjects="1">
      <p:cViewPr varScale="1">
        <p:scale>
          <a:sx n="118" d="100"/>
          <a:sy n="118" d="100"/>
        </p:scale>
        <p:origin x="328" y="72"/>
      </p:cViewPr>
      <p:guideLst>
        <p:guide orient="horz" pos="2160"/>
        <p:guide pos="7296"/>
        <p:guide pos="360"/>
        <p:guide pos="381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7E670-8DAB-F349-A45C-BC1122BAE13F}" type="datetimeFigureOut">
              <a:t>6/3/2021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25FF9-4E87-2742-89A1-ED334B5555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922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71176-893F-4246-9AFB-D9E82C1080C6}" type="datetimeFigureOut">
              <a:t>6/3/2021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D1279-E62B-4842-B1B7-B577189679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935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knife&#10;&#10;Description automatically generated">
            <a:extLst>
              <a:ext uri="{FF2B5EF4-FFF2-40B4-BE49-F238E27FC236}">
                <a16:creationId xmlns:a16="http://schemas.microsoft.com/office/drawing/2014/main" id="{B2F4CD8B-45E1-8849-81DC-1667E22009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9000"/>
            <a:ext cx="12188952" cy="3435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648" y="2371061"/>
            <a:ext cx="10958382" cy="1222320"/>
          </a:xfrm>
        </p:spPr>
        <p:txBody>
          <a:bodyPr bIns="0" anchor="b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647" y="3611880"/>
            <a:ext cx="10958382" cy="665387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 descr="A picture containing room, wheel, drawing&#10;&#10;Description automatically generated">
            <a:extLst>
              <a:ext uri="{FF2B5EF4-FFF2-40B4-BE49-F238E27FC236}">
                <a16:creationId xmlns:a16="http://schemas.microsoft.com/office/drawing/2014/main" id="{C61FA0CE-DAC8-5142-AB85-1294142928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21529" y="5417437"/>
            <a:ext cx="23495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5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3607C25-129A-574D-A4CE-8B04FED0F6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648" y="2371061"/>
            <a:ext cx="10972800" cy="1222320"/>
          </a:xfrm>
        </p:spPr>
        <p:txBody>
          <a:bodyPr bIns="0" anchor="b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647" y="3611880"/>
            <a:ext cx="10972800" cy="71628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 descr="A picture containing room, wheel, drawing&#10;&#10;Description automatically generated">
            <a:extLst>
              <a:ext uri="{FF2B5EF4-FFF2-40B4-BE49-F238E27FC236}">
                <a16:creationId xmlns:a16="http://schemas.microsoft.com/office/drawing/2014/main" id="{C61FA0CE-DAC8-5142-AB85-1294142928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4034" y="582367"/>
            <a:ext cx="23495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5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large, knife, table&#10;&#10;Description automatically generated">
            <a:extLst>
              <a:ext uri="{FF2B5EF4-FFF2-40B4-BE49-F238E27FC236}">
                <a16:creationId xmlns:a16="http://schemas.microsoft.com/office/drawing/2014/main" id="{D18F5D19-96C3-8847-AD64-E95614F388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9000"/>
            <a:ext cx="12188952" cy="3435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2648" y="2371061"/>
            <a:ext cx="10972800" cy="1216100"/>
          </a:xfrm>
        </p:spPr>
        <p:txBody>
          <a:bodyPr bIns="0" anchor="b">
            <a:normAutofit/>
          </a:bodyPr>
          <a:lstStyle>
            <a:lvl1pPr algn="l">
              <a:lnSpc>
                <a:spcPct val="100000"/>
              </a:lnSpc>
              <a:defRPr sz="3200" b="0" i="0" cap="none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552" y="3587161"/>
            <a:ext cx="10980080" cy="679597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C8DBA-6149-5E41-8519-B8216DD911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Proprietary and Confidential Information of H3 Biomedicine, Inc., an Eisai oncology company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AF11E5-2166-6349-B19E-01330ACF2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A picture containing room, wheel, drawing&#10;&#10;Description automatically generated">
            <a:extLst>
              <a:ext uri="{FF2B5EF4-FFF2-40B4-BE49-F238E27FC236}">
                <a16:creationId xmlns:a16="http://schemas.microsoft.com/office/drawing/2014/main" id="{1A75821C-ECF2-6D4C-9CE9-F91FC287D2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888" y="378656"/>
            <a:ext cx="1348904" cy="5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4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248937"/>
            <a:ext cx="10972800" cy="516301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1pPr>
            <a:lvl2pPr marL="742950" indent="-28575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2pPr>
            <a:lvl3pPr marL="1143000" indent="-22860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3pPr>
            <a:lvl4pPr marL="1600200" indent="-22860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4pPr>
            <a:lvl5pPr marL="2057400" indent="-22860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2269883-5D17-5E44-AC1B-7F606243BF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5684D4-5848-B14D-B625-9B4E2417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2"/>
            <a:ext cx="9634595" cy="105688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54DCA6-A8E4-A843-825C-2A65CF3DFC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Proprietary and Confidential Information of H3 Biomedicine, Inc., an Eisai oncology company</a:t>
            </a:r>
          </a:p>
        </p:txBody>
      </p:sp>
    </p:spTree>
    <p:extLst>
      <p:ext uri="{BB962C8B-B14F-4D97-AF65-F5344CB8AC3E}">
        <p14:creationId xmlns:p14="http://schemas.microsoft.com/office/powerpoint/2010/main" val="3100589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19725"/>
            <a:ext cx="10972800" cy="39798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/>
            </a:lvl1pPr>
            <a:lvl2pPr marL="742950" indent="-285750">
              <a:buClr>
                <a:schemeClr val="accent1"/>
              </a:buClr>
              <a:buFont typeface="System Font Regular"/>
              <a:buChar char="+"/>
              <a:defRPr/>
            </a:lvl2pPr>
            <a:lvl3pPr marL="1143000" indent="-228600">
              <a:buClr>
                <a:schemeClr val="accent1"/>
              </a:buClr>
              <a:buFont typeface="System Font Regular"/>
              <a:buChar char="+"/>
              <a:defRPr/>
            </a:lvl3pPr>
            <a:lvl4pPr marL="1600200" indent="-228600">
              <a:buClr>
                <a:schemeClr val="accent1"/>
              </a:buClr>
              <a:buFont typeface="System Font Regular"/>
              <a:buChar char="+"/>
              <a:defRPr/>
            </a:lvl4pPr>
            <a:lvl5pPr marL="2057400" indent="-228600">
              <a:buClr>
                <a:schemeClr val="accent1"/>
              </a:buClr>
              <a:buFont typeface="System Font Regular"/>
              <a:buChar char="+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260925"/>
            <a:ext cx="10972800" cy="558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92873-046D-AB47-B2B9-7348BC66E59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50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47500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 sz="2000"/>
            </a:lvl1pPr>
            <a:lvl2pPr marL="742950" indent="-285750">
              <a:buClr>
                <a:schemeClr val="accent1"/>
              </a:buClr>
              <a:buFont typeface="System Font Regular"/>
              <a:buChar char="+"/>
              <a:defRPr sz="2000"/>
            </a:lvl2pPr>
            <a:lvl3pPr marL="1143000" indent="-228600">
              <a:buClr>
                <a:schemeClr val="accent1"/>
              </a:buClr>
              <a:buFont typeface="System Font Regular"/>
              <a:buChar char="+"/>
              <a:defRPr sz="2000"/>
            </a:lvl3pPr>
            <a:lvl4pPr marL="1600200" indent="-228600">
              <a:buClr>
                <a:schemeClr val="accent1"/>
              </a:buClr>
              <a:buFont typeface="System Font Regular"/>
              <a:buChar char="+"/>
              <a:defRPr sz="2000"/>
            </a:lvl4pPr>
            <a:lvl5pPr marL="2057400" indent="-228600">
              <a:buClr>
                <a:schemeClr val="accent1"/>
              </a:buClr>
              <a:buFont typeface="System Font Regular"/>
              <a:buChar char="+"/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47500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 sz="2000"/>
            </a:lvl1pPr>
            <a:lvl2pPr marL="742950" indent="-285750">
              <a:buClr>
                <a:schemeClr val="accent1"/>
              </a:buClr>
              <a:buFont typeface="System Font Regular"/>
              <a:buChar char="+"/>
              <a:defRPr sz="2000"/>
            </a:lvl2pPr>
            <a:lvl3pPr marL="1143000" indent="-228600">
              <a:buClr>
                <a:schemeClr val="accent1"/>
              </a:buClr>
              <a:buFont typeface="System Font Regular"/>
              <a:buChar char="+"/>
              <a:defRPr sz="2000"/>
            </a:lvl3pPr>
            <a:lvl4pPr marL="1600200" indent="-228600">
              <a:buClr>
                <a:schemeClr val="accent1"/>
              </a:buClr>
              <a:buFont typeface="System Font Regular"/>
              <a:buChar char="+"/>
              <a:defRPr sz="2000"/>
            </a:lvl4pPr>
            <a:lvl5pPr marL="2057400" indent="-228600">
              <a:buClr>
                <a:schemeClr val="accent1"/>
              </a:buClr>
              <a:buFont typeface="System Font Regular"/>
              <a:buChar char="+"/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279AD-5162-7C46-8956-6F2305B4F83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657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BC6F9-0255-6A4C-8D09-8584AC61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EA314-6B86-4C4C-92AB-1F521F547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6F1B81A-15B4-3448-8C72-C0B810881713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92138" y="1252265"/>
            <a:ext cx="10998200" cy="46037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/>
            </a:lvl1pPr>
          </a:lstStyle>
          <a:p>
            <a:r>
              <a:rPr lang="en-US" smtClean="0"/>
              <a:t>Click icon to add table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DADF5-4BE8-5B47-83DD-C89C192C5EE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103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F7368-B220-5B4F-934F-16078237A7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5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040DD6-06A2-504B-8700-3A698774008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86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room, wheel, drawing&#10;&#10;Description automatically generated">
            <a:extLst>
              <a:ext uri="{FF2B5EF4-FFF2-40B4-BE49-F238E27FC236}">
                <a16:creationId xmlns:a16="http://schemas.microsoft.com/office/drawing/2014/main" id="{6F6B2F77-80AA-8A4C-94A9-D84D0CF6A9F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231888" y="378656"/>
            <a:ext cx="1348904" cy="56143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649" y="-1"/>
            <a:ext cx="9530158" cy="106070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2648" y="6604000"/>
            <a:ext cx="616688" cy="2540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tx2"/>
                </a:solidFill>
                <a:latin typeface="+mn-lt"/>
                <a:cs typeface="Arial"/>
              </a:defRPr>
            </a:lvl1pPr>
          </a:lstStyle>
          <a:p>
            <a:fld id="{12269883-5D17-5E44-AC1B-7F606243BF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FF6B65-71D1-7B45-A368-6E687E5B28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30" y="6603999"/>
            <a:ext cx="4440141" cy="254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A3A5AA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Proprietary and Confidential Information of H3 Biomedicine, Inc., an Eisai oncology company</a:t>
            </a:r>
          </a:p>
        </p:txBody>
      </p:sp>
      <p:pic>
        <p:nvPicPr>
          <p:cNvPr id="13" name="Picture 12" descr="A picture containing game, hat, comb&#10;&#10;Description automatically generated">
            <a:extLst>
              <a:ext uri="{FF2B5EF4-FFF2-40B4-BE49-F238E27FC236}">
                <a16:creationId xmlns:a16="http://schemas.microsoft.com/office/drawing/2014/main" id="{323F470B-7404-8A46-9128-F7196AC334B7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363200" y="5956300"/>
            <a:ext cx="1828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48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0" r:id="rId4"/>
    <p:sldLayoutId id="2147483656" r:id="rId5"/>
    <p:sldLayoutId id="2147483652" r:id="rId6"/>
    <p:sldLayoutId id="2147483657" r:id="rId7"/>
    <p:sldLayoutId id="2147483654" r:id="rId8"/>
    <p:sldLayoutId id="2147483655" r:id="rId9"/>
  </p:sldLayoutIdLst>
  <p:hf hdr="0" dt="0"/>
  <p:txStyles>
    <p:titleStyle>
      <a:lvl1pPr algn="l" defTabSz="457200" rtl="0" eaLnBrk="1" latinLnBrk="0" hangingPunct="1">
        <a:lnSpc>
          <a:spcPts val="3600"/>
        </a:lnSpc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cbi.1006245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cbi.1006245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cbi.1006245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nature.com/articles/s41591-018-0096-5" TargetMode="External"/><Relationship Id="rId5" Type="http://schemas.openxmlformats.org/officeDocument/2006/relationships/hyperlink" Target="https://dx.doi.org/10.1126/science.aad0501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241DC4-C0FC-404F-9B54-905A8388F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scRNA-Seq</a:t>
            </a:r>
            <a:r>
              <a:rPr lang="en-US" dirty="0" smtClean="0"/>
              <a:t> SBG Pipeline Evaluation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3DDB3A-D4CF-4843-B192-1FB64AE58A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06-03-2021</a:t>
            </a:r>
          </a:p>
          <a:p>
            <a:r>
              <a:rPr lang="en-US" dirty="0" smtClean="0"/>
              <a:t>Nathan, </a:t>
            </a:r>
            <a:r>
              <a:rPr lang="en-US" dirty="0" err="1" smtClean="0"/>
              <a:t>Yonghong</a:t>
            </a:r>
            <a:r>
              <a:rPr lang="en-US" dirty="0" smtClean="0"/>
              <a:t>, </a:t>
            </a:r>
            <a:r>
              <a:rPr lang="en-US" dirty="0" err="1" smtClean="0"/>
              <a:t>Yaoyu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0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H3 </a:t>
            </a:r>
            <a:r>
              <a:rPr lang="en-US" dirty="0" err="1" smtClean="0"/>
              <a:t>scRNA-Seq</a:t>
            </a:r>
            <a:r>
              <a:rPr lang="en-US" dirty="0" smtClean="0"/>
              <a:t> Evaluation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46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 relevant tools</a:t>
            </a:r>
          </a:p>
          <a:p>
            <a:pPr lvl="1"/>
            <a:r>
              <a:rPr lang="en-US" dirty="0" smtClean="0"/>
              <a:t>Data Science Team</a:t>
            </a:r>
          </a:p>
          <a:p>
            <a:pPr lvl="1"/>
            <a:r>
              <a:rPr lang="en-US" dirty="0" smtClean="0"/>
              <a:t>Biologists (interactive visualization)</a:t>
            </a:r>
          </a:p>
          <a:p>
            <a:r>
              <a:rPr lang="en-US" dirty="0" smtClean="0"/>
              <a:t>Download multiple datasets</a:t>
            </a:r>
          </a:p>
          <a:p>
            <a:pPr lvl="1"/>
            <a:r>
              <a:rPr lang="en-US" dirty="0" smtClean="0"/>
              <a:t>Publicly available</a:t>
            </a:r>
          </a:p>
          <a:p>
            <a:pPr lvl="1"/>
            <a:r>
              <a:rPr lang="en-US" dirty="0" smtClean="0"/>
              <a:t>10x Human PMBC example dataset</a:t>
            </a:r>
          </a:p>
          <a:p>
            <a:pPr lvl="1"/>
            <a:r>
              <a:rPr lang="en-US" dirty="0" smtClean="0"/>
              <a:t>Dataset mixture of mouse and human</a:t>
            </a:r>
          </a:p>
          <a:p>
            <a:r>
              <a:rPr lang="en-US" dirty="0" smtClean="0"/>
              <a:t>Attempt to analyze datasets throughout entire pipeline</a:t>
            </a:r>
          </a:p>
          <a:p>
            <a:r>
              <a:rPr lang="en-US" dirty="0" smtClean="0"/>
              <a:t>Primarily used </a:t>
            </a:r>
          </a:p>
          <a:p>
            <a:pPr lvl="1"/>
            <a:r>
              <a:rPr lang="en-US" dirty="0" smtClean="0"/>
              <a:t>10x Cell Ranger</a:t>
            </a:r>
          </a:p>
          <a:p>
            <a:r>
              <a:rPr lang="en-US" dirty="0" smtClean="0"/>
              <a:t>Visualization Tools</a:t>
            </a:r>
          </a:p>
          <a:p>
            <a:pPr lvl="1"/>
            <a:r>
              <a:rPr lang="en-US" dirty="0" err="1" smtClean="0"/>
              <a:t>Bioturing</a:t>
            </a:r>
            <a:r>
              <a:rPr lang="en-US" dirty="0" smtClean="0"/>
              <a:t> (Paid, currently limited licenses)</a:t>
            </a:r>
          </a:p>
          <a:p>
            <a:pPr lvl="1"/>
            <a:r>
              <a:rPr lang="en-US" dirty="0" smtClean="0"/>
              <a:t>Loupe (Free 10x Visualization Tool)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</a:t>
            </a:r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2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</a:t>
            </a:r>
            <a:r>
              <a:rPr lang="en-US" dirty="0" err="1" smtClean="0"/>
              <a:t>scRNA-Seq</a:t>
            </a:r>
            <a:r>
              <a:rPr lang="en-US" dirty="0" smtClean="0"/>
              <a:t> SBG Workflow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003775" y="3791739"/>
            <a:ext cx="2978251" cy="6096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 Ranger Targeted-Depth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12648" y="1095010"/>
            <a:ext cx="7217280" cy="3057830"/>
          </a:xfrm>
          <a:prstGeom prst="roundRect">
            <a:avLst/>
          </a:prstGeom>
          <a:noFill/>
          <a:ln w="0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570533" y="2524758"/>
            <a:ext cx="1501832" cy="35991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Compress Data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9773354" y="1287830"/>
            <a:ext cx="146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SBG Apps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773354" y="1661592"/>
            <a:ext cx="188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Apps to build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181767" y="4218321"/>
            <a:ext cx="2248178" cy="6096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 Ranger Count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020352" y="5073619"/>
            <a:ext cx="2571008" cy="6096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 Ranger Aggregate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537114" y="5802855"/>
            <a:ext cx="2614730" cy="6096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 Ranger Reanalyze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4365354" y="5802855"/>
            <a:ext cx="3376730" cy="6096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Cluster &amp; Gene Marker Analysis 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 rot="5400000">
            <a:off x="8850601" y="3562586"/>
            <a:ext cx="3266432" cy="3094426"/>
          </a:xfrm>
          <a:prstGeom prst="roundRect">
            <a:avLst/>
          </a:prstGeom>
          <a:noFill/>
          <a:ln w="0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307540" y="3117694"/>
            <a:ext cx="273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Unused, but Available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9173178" y="4421086"/>
            <a:ext cx="2621275" cy="6096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 Ranger VDJ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9027997" y="5084775"/>
            <a:ext cx="2978251" cy="6096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 Ranger Targeted Compare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9003775" y="5802855"/>
            <a:ext cx="2978251" cy="6096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 Ranger Multi*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578460" y="6343807"/>
            <a:ext cx="1559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*Combines the above</a:t>
            </a:r>
            <a:endParaRPr lang="en-US" sz="1100" dirty="0"/>
          </a:p>
        </p:txBody>
      </p:sp>
      <p:sp>
        <p:nvSpPr>
          <p:cNvPr id="29" name="Flowchart: Off-page Connector 28"/>
          <p:cNvSpPr/>
          <p:nvPr/>
        </p:nvSpPr>
        <p:spPr>
          <a:xfrm>
            <a:off x="11238088" y="2057624"/>
            <a:ext cx="450119" cy="410638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186645" y="2075971"/>
            <a:ext cx="59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I/O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11197442" y="1293641"/>
            <a:ext cx="468112" cy="302441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11197442" y="1696282"/>
            <a:ext cx="468112" cy="3024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5645410" y="2968150"/>
            <a:ext cx="1462266" cy="46632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Reformat Files</a:t>
            </a:r>
            <a:endParaRPr lang="en-US" sz="1400" dirty="0"/>
          </a:p>
        </p:txBody>
      </p:sp>
      <p:sp>
        <p:nvSpPr>
          <p:cNvPr id="35" name="Flowchart: Off-page Connector 34"/>
          <p:cNvSpPr/>
          <p:nvPr/>
        </p:nvSpPr>
        <p:spPr>
          <a:xfrm>
            <a:off x="3228988" y="3320585"/>
            <a:ext cx="2254944" cy="759680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Prepped Sequencing Data (fastq.gz)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5138767" y="2030924"/>
            <a:ext cx="2365364" cy="362533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SRA Download and Extract</a:t>
            </a:r>
            <a:endParaRPr lang="en-US" sz="1400" dirty="0"/>
          </a:p>
        </p:txBody>
      </p:sp>
      <p:sp>
        <p:nvSpPr>
          <p:cNvPr id="38" name="Flowchart: Connector 37"/>
          <p:cNvSpPr/>
          <p:nvPr/>
        </p:nvSpPr>
        <p:spPr>
          <a:xfrm>
            <a:off x="1128405" y="1124023"/>
            <a:ext cx="1754075" cy="761808"/>
          </a:xfrm>
          <a:prstGeom prst="flowChartConnector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Raw Sequencing Data </a:t>
            </a:r>
            <a:endParaRPr lang="en-US" sz="1400" dirty="0"/>
          </a:p>
        </p:txBody>
      </p:sp>
      <p:sp>
        <p:nvSpPr>
          <p:cNvPr id="39" name="Flowchart: Connector 38"/>
          <p:cNvSpPr/>
          <p:nvPr/>
        </p:nvSpPr>
        <p:spPr>
          <a:xfrm>
            <a:off x="4986428" y="1160491"/>
            <a:ext cx="2517703" cy="767289"/>
          </a:xfrm>
          <a:prstGeom prst="flowChartConnector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Publicly Available Raw Sequencing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559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601" y="3351696"/>
            <a:ext cx="8764223" cy="10764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Control </a:t>
            </a:r>
            <a:r>
              <a:rPr lang="en-US" dirty="0" smtClean="0"/>
              <a:t>Evaluation (Report)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42601" y="1606014"/>
            <a:ext cx="10544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Next few slides represent a pdf report for a </a:t>
            </a:r>
            <a:r>
              <a:rPr lang="en-US" dirty="0" err="1" smtClean="0"/>
              <a:t>scRNA-Seq</a:t>
            </a:r>
            <a:r>
              <a:rPr lang="en-US" dirty="0" smtClean="0"/>
              <a:t> analysis as possible deliverable for an H3 </a:t>
            </a:r>
            <a:r>
              <a:rPr lang="en-US" dirty="0" err="1" smtClean="0"/>
              <a:t>scRNA-Seq</a:t>
            </a:r>
            <a:r>
              <a:rPr lang="en-US" dirty="0" smtClean="0"/>
              <a:t> analysis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94117" y="2900110"/>
            <a:ext cx="148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Report Start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399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Control and Filtering Part 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0577" y="1211293"/>
            <a:ext cx="7513569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9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Control and Filtering PT 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992" y="1492617"/>
            <a:ext cx="8897592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3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8614"/>
          <a:stretch/>
        </p:blipFill>
        <p:spPr>
          <a:xfrm>
            <a:off x="1997774" y="1665788"/>
            <a:ext cx="7617011" cy="36853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Analyzing Sources of Variation: Cell Cycle Phase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47" y="1339503"/>
            <a:ext cx="9173855" cy="49822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Balancing variation and </a:t>
            </a:r>
            <a:r>
              <a:rPr lang="en-US" dirty="0" err="1" smtClean="0"/>
              <a:t>similiarity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8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074" y="1249363"/>
            <a:ext cx="7675367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clusters and gene markers per cluster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6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48" y="1249363"/>
            <a:ext cx="8034376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r>
              <a:rPr lang="en-US" dirty="0" smtClean="0"/>
              <a:t> Representations between different clusters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6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 of a typical </a:t>
            </a:r>
            <a:r>
              <a:rPr lang="en-US" dirty="0" err="1" smtClean="0"/>
              <a:t>scRNA-Seq</a:t>
            </a:r>
            <a:r>
              <a:rPr lang="en-US" dirty="0" smtClean="0"/>
              <a:t> analysis workflow</a:t>
            </a:r>
          </a:p>
          <a:p>
            <a:r>
              <a:rPr lang="en-US" dirty="0" smtClean="0"/>
              <a:t>Overview of H3 </a:t>
            </a:r>
            <a:r>
              <a:rPr lang="en-US" dirty="0" err="1" smtClean="0"/>
              <a:t>scRNA-Seq</a:t>
            </a:r>
            <a:r>
              <a:rPr lang="en-US" dirty="0" smtClean="0"/>
              <a:t> evaluation</a:t>
            </a:r>
          </a:p>
          <a:p>
            <a:r>
              <a:rPr lang="en-US" dirty="0" smtClean="0"/>
              <a:t>Need feedback on what questions H3 would want to ask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777" y="2659295"/>
            <a:ext cx="5666505" cy="3752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69470" y="2563269"/>
            <a:ext cx="3285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</a:t>
            </a:r>
            <a:r>
              <a:rPr lang="en-US" b="1" u="sng" dirty="0"/>
              <a:t>New</a:t>
            </a:r>
            <a:r>
              <a:rPr lang="en-US" dirty="0"/>
              <a:t> </a:t>
            </a:r>
            <a:r>
              <a:rPr lang="en-US" dirty="0" err="1"/>
              <a:t>scRNA-Seq</a:t>
            </a:r>
            <a:r>
              <a:rPr lang="en-US" dirty="0"/>
              <a:t> Tools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12291" y="6242671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>
                <a:solidFill>
                  <a:srgbClr val="999999"/>
                </a:solidFill>
                <a:latin typeface="Helvetica Neue"/>
              </a:rPr>
              <a:t>Zappia</a:t>
            </a:r>
            <a:r>
              <a:rPr lang="en-US" sz="800" dirty="0">
                <a:solidFill>
                  <a:srgbClr val="999999"/>
                </a:solidFill>
                <a:latin typeface="Helvetica Neue"/>
              </a:rPr>
              <a:t> L, </a:t>
            </a:r>
            <a:r>
              <a:rPr lang="en-US" sz="800" dirty="0" err="1">
                <a:solidFill>
                  <a:srgbClr val="999999"/>
                </a:solidFill>
                <a:latin typeface="Helvetica Neue"/>
              </a:rPr>
              <a:t>Phipson</a:t>
            </a:r>
            <a:r>
              <a:rPr lang="en-US" sz="800" dirty="0">
                <a:solidFill>
                  <a:srgbClr val="999999"/>
                </a:solidFill>
                <a:latin typeface="Helvetica Neue"/>
              </a:rPr>
              <a:t> B, </a:t>
            </a:r>
            <a:r>
              <a:rPr lang="en-US" sz="800" dirty="0" err="1">
                <a:solidFill>
                  <a:srgbClr val="999999"/>
                </a:solidFill>
                <a:latin typeface="Helvetica Neue"/>
              </a:rPr>
              <a:t>Oshlack</a:t>
            </a:r>
            <a:r>
              <a:rPr lang="en-US" sz="800" dirty="0">
                <a:solidFill>
                  <a:srgbClr val="999999"/>
                </a:solidFill>
                <a:latin typeface="Helvetica Neue"/>
              </a:rPr>
              <a:t> A. "Exploring the single-cell RNA-</a:t>
            </a:r>
            <a:r>
              <a:rPr lang="en-US" sz="800" dirty="0" err="1">
                <a:solidFill>
                  <a:srgbClr val="999999"/>
                </a:solidFill>
                <a:latin typeface="Helvetica Neue"/>
              </a:rPr>
              <a:t>seq</a:t>
            </a:r>
            <a:r>
              <a:rPr lang="en-US" sz="800" dirty="0">
                <a:solidFill>
                  <a:srgbClr val="999999"/>
                </a:solidFill>
                <a:latin typeface="Helvetica Neue"/>
              </a:rPr>
              <a:t> analysis landscape with the </a:t>
            </a:r>
            <a:r>
              <a:rPr lang="en-US" sz="800" dirty="0" err="1">
                <a:solidFill>
                  <a:srgbClr val="999999"/>
                </a:solidFill>
                <a:latin typeface="Helvetica Neue"/>
              </a:rPr>
              <a:t>scRNA</a:t>
            </a:r>
            <a:r>
              <a:rPr lang="en-US" sz="800" dirty="0">
                <a:solidFill>
                  <a:srgbClr val="999999"/>
                </a:solidFill>
                <a:latin typeface="Helvetica Neue"/>
              </a:rPr>
              <a:t>-tools database", PLOS Computational Biology (2018), DOI: </a:t>
            </a:r>
            <a:r>
              <a:rPr lang="en-US" sz="800" dirty="0">
                <a:solidFill>
                  <a:srgbClr val="DB4140"/>
                </a:solidFill>
                <a:latin typeface="Helvetica Neue"/>
                <a:hlinkClick r:id="rId3"/>
              </a:rPr>
              <a:t>10.1371/journal.pcbi.1006245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9474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21" y="1269781"/>
            <a:ext cx="5950498" cy="450537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Dataset Examples from H3 Evaluation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460" y="1269781"/>
            <a:ext cx="6089246" cy="472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5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584" y="1162540"/>
            <a:ext cx="9576831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Loupe Interactive Visualization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5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Bioturing</a:t>
            </a:r>
            <a:r>
              <a:rPr lang="en-US" dirty="0" smtClean="0"/>
              <a:t> Interactive Visualization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622" y="1532583"/>
            <a:ext cx="5730377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374" y="1532583"/>
            <a:ext cx="3479979" cy="46801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4109" y="4267200"/>
            <a:ext cx="951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Fibroblast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0945" y="2313709"/>
            <a:ext cx="1094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Macrophage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4254" y="1548376"/>
            <a:ext cx="1094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Cancer cells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40900" y="6067274"/>
            <a:ext cx="3551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Head and Neck Cancer (GSE103322)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12508" y="6140024"/>
            <a:ext cx="136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Bioturing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90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Brainstorming on H3 Fully Desired Deliverables: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QC assessment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Dimension Reduction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Normalization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Cluster Analysis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Cell </a:t>
            </a:r>
            <a:r>
              <a:rPr lang="en-US" dirty="0" smtClean="0">
                <a:solidFill>
                  <a:srgbClr val="FF0000"/>
                </a:solidFill>
              </a:rPr>
              <a:t>Identity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Cell </a:t>
            </a:r>
            <a:r>
              <a:rPr lang="en-US" dirty="0" smtClean="0">
                <a:solidFill>
                  <a:srgbClr val="FF0000"/>
                </a:solidFill>
              </a:rPr>
              <a:t>State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Comparisons </a:t>
            </a:r>
            <a:r>
              <a:rPr lang="en-US" dirty="0">
                <a:solidFill>
                  <a:srgbClr val="FF0000"/>
                </a:solidFill>
              </a:rPr>
              <a:t>of the above between biological </a:t>
            </a:r>
            <a:r>
              <a:rPr lang="en-US" dirty="0" smtClean="0">
                <a:solidFill>
                  <a:srgbClr val="FF0000"/>
                </a:solidFill>
              </a:rPr>
              <a:t>states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C209"/>
                </a:solidFill>
              </a:rPr>
              <a:t>Dashboard &amp; Report </a:t>
            </a:r>
            <a:r>
              <a:rPr lang="en-US" dirty="0" smtClean="0">
                <a:solidFill>
                  <a:srgbClr val="FFC209"/>
                </a:solidFill>
              </a:rPr>
              <a:t>representation</a:t>
            </a:r>
          </a:p>
          <a:p>
            <a:pPr lvl="1"/>
            <a:r>
              <a:rPr lang="en-US" dirty="0" smtClean="0">
                <a:solidFill>
                  <a:srgbClr val="0874C2"/>
                </a:solidFill>
              </a:rPr>
              <a:t>A Loupe data file for on your laptop visualization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Trajectory Analysis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C209"/>
                </a:solidFill>
              </a:rPr>
              <a:t>Analyze publicly available </a:t>
            </a:r>
            <a:r>
              <a:rPr lang="en-US" dirty="0" err="1">
                <a:solidFill>
                  <a:srgbClr val="FFC209"/>
                </a:solidFill>
              </a:rPr>
              <a:t>scRNA-Seq</a:t>
            </a:r>
            <a:r>
              <a:rPr lang="en-US" dirty="0">
                <a:solidFill>
                  <a:srgbClr val="FFC209"/>
                </a:solidFill>
              </a:rPr>
              <a:t> </a:t>
            </a:r>
            <a:r>
              <a:rPr lang="en-US" dirty="0" smtClean="0">
                <a:solidFill>
                  <a:srgbClr val="FFC209"/>
                </a:solidFill>
              </a:rPr>
              <a:t>data</a:t>
            </a:r>
          </a:p>
          <a:p>
            <a:pPr lvl="1"/>
            <a:r>
              <a:rPr lang="en-US" dirty="0" smtClean="0">
                <a:solidFill>
                  <a:srgbClr val="0874C2"/>
                </a:solidFill>
              </a:rPr>
              <a:t>Data output for extended analysis</a:t>
            </a:r>
            <a:endParaRPr lang="en-US" dirty="0" smtClean="0">
              <a:solidFill>
                <a:srgbClr val="0874C2"/>
              </a:solidFill>
            </a:endParaRPr>
          </a:p>
          <a:p>
            <a:pPr lvl="1"/>
            <a:endParaRPr lang="en-US" dirty="0" smtClean="0">
              <a:solidFill>
                <a:srgbClr val="00B0F0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</a:t>
            </a:r>
            <a:r>
              <a:rPr lang="en-US" dirty="0" err="1" smtClean="0"/>
              <a:t>scRNA-Seq</a:t>
            </a:r>
            <a:r>
              <a:rPr lang="en-US" dirty="0" smtClean="0"/>
              <a:t> Analysis Deliverables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494721" y="5519137"/>
            <a:ext cx="232658" cy="178551"/>
          </a:xfrm>
          <a:prstGeom prst="rect">
            <a:avLst/>
          </a:prstGeom>
          <a:solidFill>
            <a:srgbClr val="0874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94721" y="5809091"/>
            <a:ext cx="232658" cy="178551"/>
          </a:xfrm>
          <a:prstGeom prst="rect">
            <a:avLst/>
          </a:prstGeom>
          <a:solidFill>
            <a:srgbClr val="FFC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494721" y="6110521"/>
            <a:ext cx="232658" cy="178551"/>
          </a:xfrm>
          <a:prstGeom prst="rect">
            <a:avLst/>
          </a:prstGeom>
          <a:solidFill>
            <a:srgbClr val="FF3D3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86434" y="5424652"/>
            <a:ext cx="1850443" cy="370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Completed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886434" y="6020509"/>
            <a:ext cx="207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Available in SBG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86434" y="5713700"/>
            <a:ext cx="269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Improvements Desired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20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775" y="1737263"/>
            <a:ext cx="10972800" cy="41867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2648" y="243477"/>
            <a:ext cx="9634595" cy="1056889"/>
          </a:xfrm>
        </p:spPr>
        <p:txBody>
          <a:bodyPr/>
          <a:lstStyle/>
          <a:p>
            <a:r>
              <a:rPr lang="en-US" dirty="0" smtClean="0"/>
              <a:t>Host Dashboards OR Reports</a:t>
            </a:r>
            <a:br>
              <a:rPr lang="en-US" dirty="0" smtClean="0"/>
            </a:br>
            <a:r>
              <a:rPr lang="en-US" dirty="0" smtClean="0"/>
              <a:t>Genomic Infrastructure Improvements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53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98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29" y="974587"/>
            <a:ext cx="7795450" cy="51625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</a:t>
            </a:r>
            <a:r>
              <a:rPr lang="en-US" b="1" u="sng" dirty="0" smtClean="0"/>
              <a:t>New</a:t>
            </a:r>
            <a:r>
              <a:rPr lang="en-US" dirty="0" smtClean="0"/>
              <a:t> </a:t>
            </a:r>
            <a:r>
              <a:rPr lang="en-US" dirty="0" err="1" smtClean="0"/>
              <a:t>scRNA-Seq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42030" y="59390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rgbClr val="999999"/>
                </a:solidFill>
                <a:latin typeface="Helvetica Neue"/>
              </a:rPr>
              <a:t>Zappia</a:t>
            </a:r>
            <a:r>
              <a:rPr lang="en-US" sz="1200" dirty="0">
                <a:solidFill>
                  <a:srgbClr val="999999"/>
                </a:solidFill>
                <a:latin typeface="Helvetica Neue"/>
              </a:rPr>
              <a:t> L, </a:t>
            </a:r>
            <a:r>
              <a:rPr lang="en-US" sz="1200" dirty="0" err="1">
                <a:solidFill>
                  <a:srgbClr val="999999"/>
                </a:solidFill>
                <a:latin typeface="Helvetica Neue"/>
              </a:rPr>
              <a:t>Phipson</a:t>
            </a:r>
            <a:r>
              <a:rPr lang="en-US" sz="1200" dirty="0">
                <a:solidFill>
                  <a:srgbClr val="999999"/>
                </a:solidFill>
                <a:latin typeface="Helvetica Neue"/>
              </a:rPr>
              <a:t> B, </a:t>
            </a:r>
            <a:r>
              <a:rPr lang="en-US" sz="1200" dirty="0" err="1">
                <a:solidFill>
                  <a:srgbClr val="999999"/>
                </a:solidFill>
                <a:latin typeface="Helvetica Neue"/>
              </a:rPr>
              <a:t>Oshlack</a:t>
            </a:r>
            <a:r>
              <a:rPr lang="en-US" sz="1200" dirty="0">
                <a:solidFill>
                  <a:srgbClr val="999999"/>
                </a:solidFill>
                <a:latin typeface="Helvetica Neue"/>
              </a:rPr>
              <a:t> A. "Exploring the single-cell RNA-</a:t>
            </a:r>
            <a:r>
              <a:rPr lang="en-US" sz="1200" dirty="0" err="1">
                <a:solidFill>
                  <a:srgbClr val="999999"/>
                </a:solidFill>
                <a:latin typeface="Helvetica Neue"/>
              </a:rPr>
              <a:t>seq</a:t>
            </a:r>
            <a:r>
              <a:rPr lang="en-US" sz="1200" dirty="0">
                <a:solidFill>
                  <a:srgbClr val="999999"/>
                </a:solidFill>
                <a:latin typeface="Helvetica Neue"/>
              </a:rPr>
              <a:t> analysis landscape with the </a:t>
            </a:r>
            <a:r>
              <a:rPr lang="en-US" sz="1200" dirty="0" err="1">
                <a:solidFill>
                  <a:srgbClr val="999999"/>
                </a:solidFill>
                <a:latin typeface="Helvetica Neue"/>
              </a:rPr>
              <a:t>scRNA</a:t>
            </a:r>
            <a:r>
              <a:rPr lang="en-US" sz="1200" dirty="0">
                <a:solidFill>
                  <a:srgbClr val="999999"/>
                </a:solidFill>
                <a:latin typeface="Helvetica Neue"/>
              </a:rPr>
              <a:t>-tools database", PLOS Computational Biology (2018), DOI: </a:t>
            </a:r>
            <a:r>
              <a:rPr lang="en-US" sz="1200" dirty="0">
                <a:solidFill>
                  <a:srgbClr val="DB4140"/>
                </a:solidFill>
                <a:latin typeface="Helvetica Neue"/>
                <a:hlinkClick r:id="rId3"/>
              </a:rPr>
              <a:t>10.1371/journal.pcbi.1006245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12104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18" y="1582688"/>
            <a:ext cx="11678820" cy="380211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of tools (June 2021)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36317" y="52642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rgbClr val="999999"/>
                </a:solidFill>
                <a:latin typeface="Helvetica Neue"/>
              </a:rPr>
              <a:t>Zappia</a:t>
            </a:r>
            <a:r>
              <a:rPr lang="en-US" sz="1200" dirty="0">
                <a:solidFill>
                  <a:srgbClr val="999999"/>
                </a:solidFill>
                <a:latin typeface="Helvetica Neue"/>
              </a:rPr>
              <a:t> L, </a:t>
            </a:r>
            <a:r>
              <a:rPr lang="en-US" sz="1200" dirty="0" err="1">
                <a:solidFill>
                  <a:srgbClr val="999999"/>
                </a:solidFill>
                <a:latin typeface="Helvetica Neue"/>
              </a:rPr>
              <a:t>Phipson</a:t>
            </a:r>
            <a:r>
              <a:rPr lang="en-US" sz="1200" dirty="0">
                <a:solidFill>
                  <a:srgbClr val="999999"/>
                </a:solidFill>
                <a:latin typeface="Helvetica Neue"/>
              </a:rPr>
              <a:t> B, </a:t>
            </a:r>
            <a:r>
              <a:rPr lang="en-US" sz="1200" dirty="0" err="1">
                <a:solidFill>
                  <a:srgbClr val="999999"/>
                </a:solidFill>
                <a:latin typeface="Helvetica Neue"/>
              </a:rPr>
              <a:t>Oshlack</a:t>
            </a:r>
            <a:r>
              <a:rPr lang="en-US" sz="1200" dirty="0">
                <a:solidFill>
                  <a:srgbClr val="999999"/>
                </a:solidFill>
                <a:latin typeface="Helvetica Neue"/>
              </a:rPr>
              <a:t> A. "Exploring the single-cell RNA-</a:t>
            </a:r>
            <a:r>
              <a:rPr lang="en-US" sz="1200" dirty="0" err="1">
                <a:solidFill>
                  <a:srgbClr val="999999"/>
                </a:solidFill>
                <a:latin typeface="Helvetica Neue"/>
              </a:rPr>
              <a:t>seq</a:t>
            </a:r>
            <a:r>
              <a:rPr lang="en-US" sz="1200" dirty="0">
                <a:solidFill>
                  <a:srgbClr val="999999"/>
                </a:solidFill>
                <a:latin typeface="Helvetica Neue"/>
              </a:rPr>
              <a:t> analysis landscape with the </a:t>
            </a:r>
            <a:r>
              <a:rPr lang="en-US" sz="1200" dirty="0" err="1">
                <a:solidFill>
                  <a:srgbClr val="999999"/>
                </a:solidFill>
                <a:latin typeface="Helvetica Neue"/>
              </a:rPr>
              <a:t>scRNA</a:t>
            </a:r>
            <a:r>
              <a:rPr lang="en-US" sz="1200" dirty="0">
                <a:solidFill>
                  <a:srgbClr val="999999"/>
                </a:solidFill>
                <a:latin typeface="Helvetica Neue"/>
              </a:rPr>
              <a:t>-tools database", PLOS Computational Biology (2018), DOI: </a:t>
            </a:r>
            <a:r>
              <a:rPr lang="en-US" sz="1200" dirty="0">
                <a:solidFill>
                  <a:srgbClr val="DB4140"/>
                </a:solidFill>
                <a:latin typeface="Helvetica Neue"/>
                <a:hlinkClick r:id="rId3"/>
              </a:rPr>
              <a:t>10.1371/journal.pcbi.1006245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8528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627" y="1249168"/>
            <a:ext cx="9643542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Bioturing</a:t>
            </a:r>
            <a:r>
              <a:rPr lang="en-US" dirty="0" smtClean="0"/>
              <a:t> Input from H3 SBG Seurat File Run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199077" y="1861264"/>
            <a:ext cx="1937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Required supplied criteria for the below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084" y="3106501"/>
            <a:ext cx="1804997" cy="20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37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740" y="179517"/>
            <a:ext cx="9530158" cy="1060704"/>
          </a:xfrm>
        </p:spPr>
        <p:txBody>
          <a:bodyPr/>
          <a:lstStyle/>
          <a:p>
            <a:r>
              <a:rPr lang="en-US" dirty="0" smtClean="0"/>
              <a:t>How to draw biologically meaningful insights from </a:t>
            </a:r>
            <a:r>
              <a:rPr lang="en-US" dirty="0" err="1" smtClean="0"/>
              <a:t>scRNASEQ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2760" y="1464966"/>
            <a:ext cx="6758150" cy="4525963"/>
          </a:xfrm>
        </p:spPr>
        <p:txBody>
          <a:bodyPr/>
          <a:lstStyle/>
          <a:p>
            <a:r>
              <a:rPr lang="en-US" dirty="0" smtClean="0"/>
              <a:t>Identifying cell types or cell states of interest</a:t>
            </a:r>
          </a:p>
          <a:p>
            <a:pPr lvl="1"/>
            <a:r>
              <a:rPr lang="en-US" b="1" dirty="0" smtClean="0"/>
              <a:t>Visualization of dimensionality reduction 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PCA, </a:t>
            </a:r>
            <a:r>
              <a:rPr lang="en-US" dirty="0" err="1" smtClean="0"/>
              <a:t>tSNE</a:t>
            </a:r>
            <a:r>
              <a:rPr lang="en-US" dirty="0" smtClean="0"/>
              <a:t>, UMAP</a:t>
            </a:r>
          </a:p>
          <a:p>
            <a:pPr lvl="1"/>
            <a:r>
              <a:rPr lang="en-US" b="1" dirty="0" smtClean="0"/>
              <a:t>Clustering</a:t>
            </a:r>
            <a:r>
              <a:rPr lang="en-US" dirty="0" smtClean="0"/>
              <a:t> : </a:t>
            </a:r>
            <a:br>
              <a:rPr lang="en-US" dirty="0" smtClean="0"/>
            </a:br>
            <a:r>
              <a:rPr lang="en-US" dirty="0" err="1" smtClean="0"/>
              <a:t>kmeans</a:t>
            </a:r>
            <a:r>
              <a:rPr lang="en-US" dirty="0" smtClean="0"/>
              <a:t> , graph-based, hierarchical</a:t>
            </a:r>
          </a:p>
          <a:p>
            <a:pPr lvl="1"/>
            <a:r>
              <a:rPr lang="en-US" b="1" dirty="0" smtClean="0"/>
              <a:t>Marker gene detection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DEG analysis between clusters and doing pathway analysis</a:t>
            </a:r>
          </a:p>
          <a:p>
            <a:pPr lvl="1"/>
            <a:r>
              <a:rPr lang="en-US" b="1" dirty="0" smtClean="0"/>
              <a:t>Trajectory inference:</a:t>
            </a:r>
            <a:br>
              <a:rPr lang="en-US" b="1" dirty="0" smtClean="0"/>
            </a:br>
            <a:r>
              <a:rPr lang="en-US" dirty="0"/>
              <a:t>ordering cells along a </a:t>
            </a:r>
            <a:r>
              <a:rPr lang="en-US" dirty="0" err="1"/>
              <a:t>pseudotime</a:t>
            </a:r>
            <a:r>
              <a:rPr lang="en-US" dirty="0"/>
              <a:t> trajectory where </a:t>
            </a:r>
            <a:r>
              <a:rPr lang="en-US" dirty="0" err="1"/>
              <a:t>pseudotime</a:t>
            </a:r>
            <a:r>
              <a:rPr lang="en-US" dirty="0"/>
              <a:t> is calculated based on expression similarities of neighboring cells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42631" y="1240221"/>
            <a:ext cx="5493082" cy="522854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283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92" y="-1"/>
            <a:ext cx="9971515" cy="1060704"/>
          </a:xfrm>
        </p:spPr>
        <p:txBody>
          <a:bodyPr/>
          <a:lstStyle/>
          <a:p>
            <a:r>
              <a:rPr lang="en-US" dirty="0" smtClean="0"/>
              <a:t>POSTN seems to be expressed on CAFs and endothelial cells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44680" y="2173194"/>
            <a:ext cx="2850582" cy="294714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2" y="2025262"/>
            <a:ext cx="2684696" cy="35551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3541" y="1164895"/>
            <a:ext cx="4410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Lung Adeno </a:t>
            </a:r>
            <a:r>
              <a:rPr lang="en-US" sz="2000" b="1" dirty="0" err="1"/>
              <a:t>Singlecell</a:t>
            </a:r>
            <a:r>
              <a:rPr lang="en-US" sz="2000" b="1" dirty="0"/>
              <a:t> RNASEQ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898" y="2173194"/>
            <a:ext cx="5857102" cy="25328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43385" y="1162787"/>
            <a:ext cx="4057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Melanoma Tumor </a:t>
            </a:r>
            <a:r>
              <a:rPr lang="en-US" sz="2000" b="1" dirty="0" err="1"/>
              <a:t>Singlecell</a:t>
            </a:r>
            <a:r>
              <a:rPr lang="en-US" sz="2000" b="1" dirty="0"/>
              <a:t> RNASEQ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096359" y="5686738"/>
            <a:ext cx="29041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337AB7"/>
                </a:solidFill>
                <a:latin typeface="arial" panose="020B0604020202020204" pitchFamily="34" charset="0"/>
                <a:hlinkClick r:id="rId5"/>
              </a:rPr>
              <a:t>doi</a:t>
            </a:r>
            <a:r>
              <a:rPr lang="en-US" sz="1600" dirty="0">
                <a:solidFill>
                  <a:srgbClr val="337AB7"/>
                </a:solidFill>
                <a:latin typeface="arial" panose="020B0604020202020204" pitchFamily="34" charset="0"/>
                <a:hlinkClick r:id="rId5"/>
              </a:rPr>
              <a:t>: 10.1126/science.aad0501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795006" y="5856015"/>
            <a:ext cx="3587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NSCLC</a:t>
            </a:r>
            <a:r>
              <a:rPr lang="en-US" dirty="0"/>
              <a:t> Lung Atlas – (</a:t>
            </a:r>
            <a:r>
              <a:rPr lang="en-US" dirty="0" err="1"/>
              <a:t>Lambrechts</a:t>
            </a:r>
            <a:r>
              <a:rPr lang="en-US" dirty="0"/>
              <a:t> lab)</a:t>
            </a:r>
          </a:p>
        </p:txBody>
      </p:sp>
    </p:spTree>
    <p:extLst>
      <p:ext uri="{BB962C8B-B14F-4D97-AF65-F5344CB8AC3E}">
        <p14:creationId xmlns:p14="http://schemas.microsoft.com/office/powerpoint/2010/main" val="84349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520" y="1056887"/>
            <a:ext cx="4562848" cy="53335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70E49-C1D0-4349-9A07-FF590785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7E2070-9425-C048-8921-807AA10C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Typical </a:t>
            </a:r>
            <a:r>
              <a:rPr lang="en-US" dirty="0" err="1" smtClean="0"/>
              <a:t>scRNA-Seq</a:t>
            </a:r>
            <a:r>
              <a:rPr lang="en-US" dirty="0" smtClean="0"/>
              <a:t> Analysis Workflow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9747E-7623-A14A-9B43-10392E72DC3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75930" y="619039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Luecken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Malte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D., and Fabian J.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Theis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. "Current best practices in single‐cell RNA‐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seq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analysis: a tutorial."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Molecular systems biology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 15.6 (2019): e8746.</a:t>
            </a:r>
            <a:endParaRPr lang="en-US" sz="1000" dirty="0"/>
          </a:p>
        </p:txBody>
      </p:sp>
      <p:sp>
        <p:nvSpPr>
          <p:cNvPr id="2" name="TextBox 1"/>
          <p:cNvSpPr txBox="1"/>
          <p:nvPr/>
        </p:nvSpPr>
        <p:spPr>
          <a:xfrm>
            <a:off x="5429945" y="2059806"/>
            <a:ext cx="60818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Extensive Quality Control and pre-processing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Cluster the single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Identify single cell </a:t>
            </a:r>
            <a:r>
              <a:rPr lang="en-US" sz="2000" u="sng" dirty="0" smtClean="0"/>
              <a:t>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Explore the range of single cell </a:t>
            </a:r>
            <a:r>
              <a:rPr lang="en-US" sz="2000" u="sng" dirty="0" smtClean="0"/>
              <a:t>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Differential analysis between </a:t>
            </a:r>
            <a:r>
              <a:rPr lang="en-US" sz="2000" dirty="0" smtClean="0"/>
              <a:t>clusters, types, states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Compare the above between biological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489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4" r="567" b="364"/>
          <a:stretch/>
        </p:blipFill>
        <p:spPr>
          <a:xfrm>
            <a:off x="2445343" y="1087541"/>
            <a:ext cx="6406481" cy="511306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scRNA-Seq</a:t>
            </a:r>
            <a:r>
              <a:rPr lang="en-US" dirty="0" smtClean="0"/>
              <a:t> Basic </a:t>
            </a:r>
            <a:r>
              <a:rPr lang="en-US" dirty="0" smtClean="0"/>
              <a:t>Quality Control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14030" y="62207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Luecken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Malte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D., and Fabian J.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Theis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. "Current best practices in single‐cell RNA‐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seq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analysis: a tutorial."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Molecular systems biology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 15.6 (2019): e8746.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2612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246" y="1143293"/>
            <a:ext cx="6772887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scRNA-Seq</a:t>
            </a:r>
            <a:r>
              <a:rPr lang="en-US" dirty="0"/>
              <a:t> </a:t>
            </a: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7133" y="6305843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Luecken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Malte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D., and Fabian J.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Theis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. "Current best practices in single‐cell RNA‐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seq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analysis: a tutorial."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Molecular systems biology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 15.6 (2019): e8746.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70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4300" y="1032730"/>
            <a:ext cx="5515312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scRNA-Seq</a:t>
            </a:r>
            <a:r>
              <a:rPr lang="en-US" dirty="0"/>
              <a:t> </a:t>
            </a:r>
            <a:r>
              <a:rPr lang="en-US" dirty="0" smtClean="0"/>
              <a:t>Identify Genes between clusters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97616" y="614948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Luecken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Malte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D., and Fabian J.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Theis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. "Current best practices in single‐cell RNA‐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seq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analysis: a tutorial."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Molecular systems biology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 15.6 (2019): e8746.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6328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919" y="1133860"/>
            <a:ext cx="8461304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scRNA-Seq</a:t>
            </a:r>
            <a:r>
              <a:rPr lang="en-US" dirty="0" smtClean="0"/>
              <a:t> Cell State Comparison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35024" y="6256386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Luecken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Malte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D., and Fabian J.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Theis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. "Current best practices in single‐cell RNA‐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seq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analysis: a tutorial."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Molecular systems biology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 15.6 (2019): e8746.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2920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H3_2020 1">
      <a:dk1>
        <a:srgbClr val="636669"/>
      </a:dk1>
      <a:lt1>
        <a:srgbClr val="FFFFFF"/>
      </a:lt1>
      <a:dk2>
        <a:srgbClr val="00594C"/>
      </a:dk2>
      <a:lt2>
        <a:srgbClr val="EAF3F6"/>
      </a:lt2>
      <a:accent1>
        <a:srgbClr val="83BD00"/>
      </a:accent1>
      <a:accent2>
        <a:srgbClr val="C8C9C7"/>
      </a:accent2>
      <a:accent3>
        <a:srgbClr val="008C15"/>
      </a:accent3>
      <a:accent4>
        <a:srgbClr val="B9D3DC"/>
      </a:accent4>
      <a:accent5>
        <a:srgbClr val="FFC72C"/>
      </a:accent5>
      <a:accent6>
        <a:srgbClr val="FF9E1B"/>
      </a:accent6>
      <a:hlink>
        <a:srgbClr val="00594C"/>
      </a:hlink>
      <a:folHlink>
        <a:srgbClr val="83BD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320_PowerPointTemplate_PH3-3" id="{1AB24649-67E8-5242-A835-7807E9E00CCD}" vid="{5E6622AE-C451-F042-8EC2-17B521550C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211</TotalTime>
  <Words>1146</Words>
  <Application>Microsoft Office PowerPoint</Application>
  <PresentationFormat>Widescreen</PresentationFormat>
  <Paragraphs>165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</vt:lpstr>
      <vt:lpstr>Calibri</vt:lpstr>
      <vt:lpstr>Calibri Light</vt:lpstr>
      <vt:lpstr>Helvetica Neue</vt:lpstr>
      <vt:lpstr>System Font Regular</vt:lpstr>
      <vt:lpstr>Office Theme</vt:lpstr>
      <vt:lpstr>scRNA-Seq SBG Pipeline Evaluation</vt:lpstr>
      <vt:lpstr>Outline</vt:lpstr>
      <vt:lpstr>How to draw biologically meaningful insights from scRNASEQ</vt:lpstr>
      <vt:lpstr>POSTN seems to be expressed on CAFs and endothelial cells</vt:lpstr>
      <vt:lpstr>A Typical scRNA-Seq Analysis Workflow</vt:lpstr>
      <vt:lpstr>scRNA-Seq Basic Quality Control</vt:lpstr>
      <vt:lpstr>scRNA-Seq Cluster Analysis</vt:lpstr>
      <vt:lpstr>scRNA-Seq Identify Genes between clusters</vt:lpstr>
      <vt:lpstr>scRNA-Seq Cell State Comparison </vt:lpstr>
      <vt:lpstr>H3 scRNA-Seq Evaluation</vt:lpstr>
      <vt:lpstr>Evaluation Goals</vt:lpstr>
      <vt:lpstr>Current scRNA-Seq SBG Workflow</vt:lpstr>
      <vt:lpstr>Quality Control Evaluation (Report)</vt:lpstr>
      <vt:lpstr>Quality Control and Filtering Part 1</vt:lpstr>
      <vt:lpstr>Quality Control and Filtering PT 2</vt:lpstr>
      <vt:lpstr>Analyzing Sources of Variation: Cell Cycle Phase </vt:lpstr>
      <vt:lpstr>Balancing variation and similiarity</vt:lpstr>
      <vt:lpstr>Identifying clusters and gene markers per cluster</vt:lpstr>
      <vt:lpstr>Heatmap Representations between different clusters</vt:lpstr>
      <vt:lpstr>2 Dataset Examples from H3 Evaluation</vt:lpstr>
      <vt:lpstr>Example Loupe Interactive Visualization</vt:lpstr>
      <vt:lpstr>Example Bioturing Interactive Visualization</vt:lpstr>
      <vt:lpstr>Possible scRNA-Seq Analysis Deliverables</vt:lpstr>
      <vt:lpstr>Host Dashboards OR Reports Genomic Infrastructure Improvements</vt:lpstr>
      <vt:lpstr>Backup</vt:lpstr>
      <vt:lpstr>Number of New scRNA-Seq Tools</vt:lpstr>
      <vt:lpstr>Categories of tools (June 2021)</vt:lpstr>
      <vt:lpstr>Bioturing Input from H3 SBG Seurat File Run</vt:lpstr>
    </vt:vector>
  </TitlesOfParts>
  <Company>H3 Biomedicine,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Johnson</dc:creator>
  <cp:lastModifiedBy>Nathan Johnson</cp:lastModifiedBy>
  <cp:revision>18</cp:revision>
  <dcterms:created xsi:type="dcterms:W3CDTF">2021-06-03T11:22:43Z</dcterms:created>
  <dcterms:modified xsi:type="dcterms:W3CDTF">2021-06-03T15:04:17Z</dcterms:modified>
</cp:coreProperties>
</file>